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  <p:sldMasterId id="2147483661" r:id="rId3"/>
    <p:sldMasterId id="2147483663" r:id="rId4"/>
  </p:sldMasterIdLst>
  <p:notesMasterIdLst>
    <p:notesMasterId r:id="rId16"/>
  </p:notesMasterIdLst>
  <p:sldIdLst>
    <p:sldId id="256" r:id="rId5"/>
    <p:sldId id="257" r:id="rId6"/>
    <p:sldId id="276" r:id="rId7"/>
    <p:sldId id="277" r:id="rId8"/>
    <p:sldId id="278" r:id="rId9"/>
    <p:sldId id="279" r:id="rId10"/>
    <p:sldId id="259" r:id="rId11"/>
    <p:sldId id="262" r:id="rId12"/>
    <p:sldId id="268" r:id="rId13"/>
    <p:sldId id="266" r:id="rId14"/>
    <p:sldId id="267" r:id="rId1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5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95914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3" name="Shape 22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6" name="Shape 21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g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4" r:id="rId4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Howard Anton</a:t>
            </a:r>
            <a:b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Copyright © 2010 by John Wiley &amp; Sons, Inc. </a:t>
            </a: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 All rights reserved.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05000"/>
            <a:ext cx="3316287" cy="3200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rgbClr val="C0654C"/>
                </a:solidFill>
                <a:latin typeface="Cabin"/>
                <a:ea typeface="Cabin"/>
                <a:cs typeface="Cabin"/>
                <a:sym typeface="Cabin"/>
              </a:rPr>
              <a:t>Transpose of a Matrix  A</a:t>
            </a:r>
            <a:r>
              <a:rPr lang="en-US" sz="4300" b="0" i="0" u="none" strike="noStrike" cap="none" baseline="30000" dirty="0">
                <a:solidFill>
                  <a:srgbClr val="C0654C"/>
                </a:solidFill>
                <a:latin typeface="Cabin"/>
                <a:ea typeface="Cabin"/>
                <a:cs typeface="Cabin"/>
                <a:sym typeface="Cabin"/>
              </a:rPr>
              <a:t>T</a:t>
            </a:r>
          </a:p>
        </p:txBody>
      </p:sp>
      <p:pic>
        <p:nvPicPr>
          <p:cNvPr id="203" name="Shape 2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0612" y="1524000"/>
            <a:ext cx="8053386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24000" y="3505200"/>
            <a:ext cx="7239000" cy="24685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rgbClr val="C0654C"/>
                </a:solidFill>
                <a:latin typeface="Cabin"/>
                <a:ea typeface="Cabin"/>
                <a:cs typeface="Cabin"/>
                <a:sym typeface="Cabin"/>
              </a:rPr>
              <a:t>Transpose Matrix Properties</a:t>
            </a:r>
          </a:p>
        </p:txBody>
      </p:sp>
      <p:pic>
        <p:nvPicPr>
          <p:cNvPr id="211" name="Shape 2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1828800"/>
            <a:ext cx="7332662" cy="2468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Shape 2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4737894"/>
            <a:ext cx="8047036" cy="8874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782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 smtClean="0">
                <a:solidFill>
                  <a:schemeClr val="accent6">
                    <a:lumMod val="75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Chapter 1</a:t>
            </a: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chemeClr val="bg2">
                    <a:lumMod val="60000"/>
                    <a:lumOff val="40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Systems of Linear Equations </a:t>
            </a:r>
            <a:br>
              <a:rPr lang="en-US" sz="3900" b="0" i="0" u="none" strike="noStrike" cap="none" baseline="0" dirty="0">
                <a:solidFill>
                  <a:schemeClr val="bg2">
                    <a:lumMod val="60000"/>
                    <a:lumOff val="40000"/>
                  </a:schemeClr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chemeClr val="bg2">
                    <a:lumMod val="60000"/>
                    <a:lumOff val="40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and Matrices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435100" y="2789018"/>
            <a:ext cx="7499349" cy="33964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24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1.1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Introduction to Systems of Linear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Equations.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24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1.2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Gaussian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Elimination ( in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a separate PPT file).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indent="-288925">
              <a:buSzPct val="80000"/>
            </a:pPr>
            <a:r>
              <a:rPr lang="en-US" sz="24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1.3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Matrices and Matrix </a:t>
            </a:r>
            <a:r>
              <a:rPr lang="en-US" sz="24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Operations ( in a separate PPT file</a:t>
            </a:r>
            <a:r>
              <a:rPr lang="en-US" sz="240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).</a:t>
            </a:r>
            <a:endParaRPr lang="en-US" sz="240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endParaRPr lang="en-US" sz="24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400" dirty="0">
                <a:solidFill>
                  <a:schemeClr val="accent4">
                    <a:lumMod val="75000"/>
                  </a:schemeClr>
                </a:solidFill>
                <a:latin typeface="Times New Roman" charset="0"/>
                <a:ea typeface="標楷體" charset="0"/>
              </a:rPr>
              <a:t>1.1 Introduction to Systems of Linear Equations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8760" indent="0">
              <a:buNone/>
            </a:pPr>
            <a:r>
              <a:rPr lang="en-US" altLang="zh-TW" sz="1800" dirty="0">
                <a:latin typeface="Times New Roman" charset="0"/>
                <a:ea typeface="標楷體" charset="0"/>
              </a:rPr>
              <a:t>a linear equation in </a:t>
            </a:r>
            <a:r>
              <a:rPr lang="en-US" altLang="zh-TW" sz="1800" i="1" dirty="0">
                <a:latin typeface="Times New Roman" charset="0"/>
                <a:ea typeface="標楷體" charset="0"/>
              </a:rPr>
              <a:t>n</a:t>
            </a:r>
            <a:r>
              <a:rPr lang="en-US" altLang="zh-TW" sz="1800" dirty="0">
                <a:latin typeface="Times New Roman" charset="0"/>
                <a:ea typeface="標楷體" charset="0"/>
              </a:rPr>
              <a:t> variables</a:t>
            </a:r>
            <a:r>
              <a:rPr lang="en-US" altLang="zh-TW" sz="1800" dirty="0" smtClean="0">
                <a:latin typeface="Times New Roman" charset="0"/>
                <a:ea typeface="標楷體" charset="0"/>
              </a:rPr>
              <a:t>:</a:t>
            </a:r>
          </a:p>
          <a:p>
            <a:endParaRPr lang="en-US" altLang="zh-TW" sz="1800" dirty="0">
              <a:latin typeface="Times New Roman" charset="0"/>
              <a:ea typeface="標楷體" charset="0"/>
            </a:endParaRPr>
          </a:p>
          <a:p>
            <a:endParaRPr lang="en-US" sz="1800" dirty="0" smtClean="0"/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en-US" altLang="zh-TW" sz="1800" i="1" dirty="0">
                <a:latin typeface="Times New Roman" charset="0"/>
                <a:ea typeface="標楷體" charset="0"/>
                <a:cs typeface="標楷體" charset="0"/>
              </a:rPr>
              <a:t> a</a:t>
            </a:r>
            <a:r>
              <a:rPr lang="en-US" altLang="zh-TW" sz="1800" baseline="-30000" dirty="0">
                <a:latin typeface="Times New Roman" charset="0"/>
                <a:ea typeface="標楷體" charset="0"/>
                <a:cs typeface="標楷體" charset="0"/>
              </a:rPr>
              <a:t>1</a:t>
            </a:r>
            <a:r>
              <a:rPr lang="en-US" altLang="zh-TW" sz="1800" dirty="0">
                <a:latin typeface="標楷體" charset="0"/>
                <a:ea typeface="標楷體" charset="0"/>
                <a:cs typeface="標楷體" charset="0"/>
              </a:rPr>
              <a:t>,</a:t>
            </a:r>
            <a:r>
              <a:rPr lang="en-US" altLang="zh-TW" sz="1800" i="1" dirty="0">
                <a:latin typeface="Times New Roman" charset="0"/>
                <a:ea typeface="標楷體" charset="0"/>
                <a:cs typeface="標楷體" charset="0"/>
              </a:rPr>
              <a:t>a</a:t>
            </a:r>
            <a:r>
              <a:rPr lang="en-US" altLang="zh-TW" sz="1800" baseline="-30000" dirty="0">
                <a:latin typeface="Times New Roman" charset="0"/>
                <a:ea typeface="標楷體" charset="0"/>
                <a:cs typeface="標楷體" charset="0"/>
              </a:rPr>
              <a:t>2</a:t>
            </a:r>
            <a:r>
              <a:rPr lang="en-US" altLang="zh-TW" sz="1800" dirty="0">
                <a:latin typeface="標楷體" charset="0"/>
                <a:ea typeface="標楷體" charset="0"/>
                <a:cs typeface="標楷體" charset="0"/>
              </a:rPr>
              <a:t>,</a:t>
            </a:r>
            <a:r>
              <a:rPr lang="en-US" altLang="zh-TW" sz="1800" i="1" dirty="0">
                <a:latin typeface="Times New Roman" charset="0"/>
                <a:ea typeface="標楷體" charset="0"/>
                <a:cs typeface="標楷體" charset="0"/>
              </a:rPr>
              <a:t>a</a:t>
            </a:r>
            <a:r>
              <a:rPr lang="en-US" altLang="zh-TW" sz="1800" baseline="-30000" dirty="0">
                <a:latin typeface="Times New Roman" charset="0"/>
                <a:ea typeface="標楷體" charset="0"/>
                <a:cs typeface="標楷體" charset="0"/>
              </a:rPr>
              <a:t>3</a:t>
            </a:r>
            <a:r>
              <a:rPr lang="en-US" altLang="zh-TW" sz="1800" dirty="0">
                <a:latin typeface="標楷體" charset="0"/>
                <a:ea typeface="標楷體" charset="0"/>
                <a:cs typeface="標楷體" charset="0"/>
              </a:rPr>
              <a:t>,</a:t>
            </a: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…</a:t>
            </a:r>
            <a:r>
              <a:rPr lang="en-US" altLang="zh-TW" sz="1800" dirty="0">
                <a:latin typeface="標楷體" charset="0"/>
                <a:ea typeface="標楷體" charset="0"/>
                <a:cs typeface="標楷體" charset="0"/>
              </a:rPr>
              <a:t>,</a:t>
            </a:r>
            <a:r>
              <a:rPr lang="en-US" altLang="zh-TW" sz="1800" i="1" dirty="0">
                <a:latin typeface="Times New Roman" charset="0"/>
                <a:ea typeface="標楷體" charset="0"/>
                <a:cs typeface="標楷體" charset="0"/>
              </a:rPr>
              <a:t>a</a:t>
            </a:r>
            <a:r>
              <a:rPr lang="en-US" altLang="zh-TW" sz="1800" i="1" baseline="-30000" dirty="0">
                <a:latin typeface="Times New Roman" charset="0"/>
                <a:ea typeface="標楷體" charset="0"/>
                <a:cs typeface="標楷體" charset="0"/>
              </a:rPr>
              <a:t>n</a:t>
            </a:r>
            <a:r>
              <a:rPr lang="en-US" altLang="zh-TW" sz="1800" dirty="0">
                <a:latin typeface="Times New Roman" charset="0"/>
              </a:rPr>
              <a:t>, </a:t>
            </a:r>
            <a:r>
              <a:rPr lang="en-US" altLang="zh-TW" sz="1800" i="1" dirty="0">
                <a:latin typeface="Times New Roman" charset="0"/>
                <a:ea typeface="標楷體" charset="0"/>
                <a:cs typeface="標楷體" charset="0"/>
              </a:rPr>
              <a:t>b</a:t>
            </a: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: real number</a:t>
            </a:r>
            <a:endParaRPr lang="en-US" altLang="zh-TW" sz="1800" dirty="0">
              <a:latin typeface="標楷體" charset="0"/>
              <a:ea typeface="標楷體" charset="0"/>
              <a:cs typeface="標楷體" charset="0"/>
            </a:endParaRP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en-US" altLang="zh-TW" sz="1800" i="1" dirty="0">
                <a:latin typeface="Times New Roman" charset="0"/>
                <a:ea typeface="標楷體" charset="0"/>
                <a:cs typeface="標楷體" charset="0"/>
              </a:rPr>
              <a:t>          a</a:t>
            </a:r>
            <a:r>
              <a:rPr lang="en-US" altLang="zh-TW" sz="1800" baseline="-30000" dirty="0">
                <a:latin typeface="Times New Roman" charset="0"/>
                <a:ea typeface="標楷體" charset="0"/>
                <a:cs typeface="標楷體" charset="0"/>
              </a:rPr>
              <a:t>1</a:t>
            </a:r>
            <a:r>
              <a:rPr lang="en-US" altLang="zh-TW" sz="1800" dirty="0">
                <a:latin typeface="標楷體" charset="0"/>
                <a:ea typeface="標楷體" charset="0"/>
                <a:cs typeface="標楷體" charset="0"/>
              </a:rPr>
              <a:t>: </a:t>
            </a:r>
            <a:r>
              <a:rPr lang="en-US" altLang="zh-TW" sz="1800" dirty="0">
                <a:solidFill>
                  <a:schemeClr val="folHlink"/>
                </a:solidFill>
                <a:latin typeface="Times New Roman" charset="0"/>
                <a:ea typeface="標楷體" charset="0"/>
                <a:cs typeface="標楷體" charset="0"/>
              </a:rPr>
              <a:t>leading coefficient</a:t>
            </a: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en-US" altLang="zh-TW" sz="1800" i="1" dirty="0">
                <a:latin typeface="Times New Roman" charset="0"/>
                <a:ea typeface="標楷體" charset="0"/>
                <a:cs typeface="標楷體" charset="0"/>
              </a:rPr>
              <a:t>          x</a:t>
            </a:r>
            <a:r>
              <a:rPr lang="en-US" altLang="zh-TW" sz="1800" baseline="-30000" dirty="0">
                <a:latin typeface="Times New Roman" charset="0"/>
                <a:ea typeface="標楷體" charset="0"/>
                <a:cs typeface="標楷體" charset="0"/>
              </a:rPr>
              <a:t>1</a:t>
            </a:r>
            <a:r>
              <a:rPr lang="en-US" altLang="zh-TW" sz="1800" dirty="0">
                <a:latin typeface="標楷體" charset="0"/>
                <a:ea typeface="標楷體" charset="0"/>
                <a:cs typeface="標楷體" charset="0"/>
              </a:rPr>
              <a:t>: </a:t>
            </a:r>
            <a:r>
              <a:rPr lang="en-US" altLang="zh-TW" sz="1800" dirty="0">
                <a:solidFill>
                  <a:schemeClr val="folHlink"/>
                </a:solidFill>
                <a:latin typeface="Times New Roman" charset="0"/>
                <a:ea typeface="標楷體" charset="0"/>
                <a:cs typeface="標楷體" charset="0"/>
              </a:rPr>
              <a:t>leading </a:t>
            </a:r>
            <a:r>
              <a:rPr lang="en-US" altLang="zh-TW" sz="1800" dirty="0" smtClean="0">
                <a:solidFill>
                  <a:schemeClr val="folHlink"/>
                </a:solidFill>
                <a:latin typeface="Times New Roman" charset="0"/>
                <a:ea typeface="標楷體" charset="0"/>
                <a:cs typeface="標楷體" charset="0"/>
              </a:rPr>
              <a:t>variable</a:t>
            </a: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None/>
            </a:pPr>
            <a:r>
              <a:rPr lang="en-US" altLang="zh-TW" sz="1800" dirty="0">
                <a:solidFill>
                  <a:schemeClr val="hlink"/>
                </a:solidFill>
                <a:latin typeface="Times New Roman" charset="0"/>
                <a:ea typeface="標楷體" charset="0"/>
                <a:cs typeface="標楷體" charset="0"/>
              </a:rPr>
              <a:t>Notes</a:t>
            </a:r>
            <a:r>
              <a:rPr lang="en-US" altLang="zh-TW" sz="1800" dirty="0" smtClean="0">
                <a:solidFill>
                  <a:schemeClr val="hlink"/>
                </a:solidFill>
                <a:latin typeface="Times New Roman" charset="0"/>
                <a:ea typeface="標楷體" charset="0"/>
                <a:cs typeface="標楷體" charset="0"/>
              </a:rPr>
              <a:t>:</a:t>
            </a: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(1) Linear equations have </a:t>
            </a:r>
            <a:r>
              <a:rPr lang="en-US" altLang="zh-TW" sz="1800" u="sng" dirty="0">
                <a:latin typeface="Times New Roman" charset="0"/>
                <a:ea typeface="標楷體" charset="0"/>
                <a:cs typeface="標楷體" charset="0"/>
              </a:rPr>
              <a:t>no products or roots of variables</a:t>
            </a: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 and</a:t>
            </a: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      </a:t>
            </a:r>
            <a:r>
              <a:rPr lang="en-US" altLang="zh-TW" sz="1800" u="sng" dirty="0">
                <a:latin typeface="Times New Roman" charset="0"/>
                <a:ea typeface="標楷體" charset="0"/>
                <a:cs typeface="標楷體" charset="0"/>
              </a:rPr>
              <a:t>no variables involved in trigonometric, exponential, or </a:t>
            </a: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      </a:t>
            </a:r>
            <a:r>
              <a:rPr lang="en-US" altLang="zh-TW" sz="1800" u="sng" dirty="0">
                <a:latin typeface="Times New Roman" charset="0"/>
                <a:ea typeface="標楷體" charset="0"/>
                <a:cs typeface="標楷體" charset="0"/>
              </a:rPr>
              <a:t>logarithmic functions</a:t>
            </a: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.</a:t>
            </a: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None/>
            </a:pP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(2) Variables appear only to </a:t>
            </a:r>
            <a:r>
              <a:rPr lang="en-US" altLang="zh-TW" sz="1800" u="sng" dirty="0">
                <a:latin typeface="Times New Roman" charset="0"/>
                <a:ea typeface="標楷體" charset="0"/>
                <a:cs typeface="標楷體" charset="0"/>
              </a:rPr>
              <a:t>the first power</a:t>
            </a:r>
            <a:r>
              <a:rPr lang="en-US" altLang="zh-TW" sz="1800" dirty="0">
                <a:latin typeface="Times New Roman" charset="0"/>
                <a:ea typeface="標楷體" charset="0"/>
                <a:cs typeface="標楷體" charset="0"/>
              </a:rPr>
              <a:t>.</a:t>
            </a: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None/>
            </a:pPr>
            <a:endParaRPr lang="en-US" altLang="zh-TW" dirty="0">
              <a:solidFill>
                <a:schemeClr val="hlink"/>
              </a:solidFill>
              <a:latin typeface="Times New Roman" charset="0"/>
              <a:ea typeface="標楷體" charset="0"/>
              <a:cs typeface="標楷體" charset="0"/>
            </a:endParaRPr>
          </a:p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300" y="3314700"/>
            <a:ext cx="2057400" cy="215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300" y="3314700"/>
            <a:ext cx="2057400" cy="215900"/>
          </a:xfrm>
          <a:prstGeom prst="rect">
            <a:avLst/>
          </a:prstGeom>
        </p:spPr>
      </p:pic>
      <p:pic>
        <p:nvPicPr>
          <p:cNvPr id="6" name="Picture 5" descr="Screen Shot 2015-02-01 at 10.34.2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478" y="1940278"/>
            <a:ext cx="3276600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929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5890" y="1447800"/>
            <a:ext cx="7678560" cy="509975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5-02-01 at 10.36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339" y="643466"/>
            <a:ext cx="7888111" cy="512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93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5-02-01 at 10.38.2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7" y="781755"/>
            <a:ext cx="7886700" cy="49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211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5100" y="818445"/>
            <a:ext cx="7499349" cy="5429956"/>
          </a:xfrm>
        </p:spPr>
        <p:txBody>
          <a:bodyPr/>
          <a:lstStyle/>
          <a:p>
            <a:pPr marL="571500" lvl="1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en-US" altLang="zh-TW" sz="2000" dirty="0">
                <a:latin typeface="Times New Roman" charset="0"/>
              </a:rPr>
              <a:t>Every system of linear equations has either</a:t>
            </a:r>
            <a:endParaRPr lang="en-US" altLang="zh-TW" sz="2000" dirty="0">
              <a:latin typeface="Times New Roman" charset="0"/>
              <a:ea typeface="標楷體" charset="0"/>
              <a:cs typeface="標楷體" charset="0"/>
            </a:endParaRPr>
          </a:p>
          <a:p>
            <a:pPr marL="238760" indent="0">
              <a:buNone/>
            </a:pPr>
            <a:endParaRPr lang="en-US" dirty="0"/>
          </a:p>
        </p:txBody>
      </p:sp>
      <p:pic>
        <p:nvPicPr>
          <p:cNvPr id="4" name="Picture 3" descr="Screen Shot 2015-02-01 at 10.40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855082"/>
            <a:ext cx="7368822" cy="421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41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1425223" y="0"/>
            <a:ext cx="7015338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2800" b="0" i="0" u="none" strike="noStrike" cap="none" baseline="0" dirty="0">
                <a:solidFill>
                  <a:schemeClr val="accent4">
                    <a:lumMod val="75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Linear Systems </a:t>
            </a:r>
            <a:r>
              <a:rPr lang="en-US" sz="2800" b="0" i="0" u="none" strike="noStrike" cap="none" dirty="0" smtClean="0">
                <a:solidFill>
                  <a:schemeClr val="accent4">
                    <a:lumMod val="75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800" b="0" i="0" u="none" strike="noStrike" cap="none" baseline="0" dirty="0" smtClean="0">
                <a:solidFill>
                  <a:schemeClr val="accent4">
                    <a:lumMod val="75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in </a:t>
            </a:r>
            <a:r>
              <a:rPr lang="en-US" sz="2800" b="0" i="0" u="none" strike="noStrike" cap="none" baseline="0" dirty="0">
                <a:solidFill>
                  <a:schemeClr val="accent4">
                    <a:lumMod val="75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Three </a:t>
            </a:r>
            <a:r>
              <a:rPr lang="en-US" sz="2800" b="0" i="0" u="none" strike="noStrike" cap="none" baseline="0" dirty="0" smtClean="0">
                <a:solidFill>
                  <a:schemeClr val="accent4">
                    <a:lumMod val="75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Unknowns (Read)</a:t>
            </a:r>
            <a:endParaRPr lang="en-US" sz="44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95400" y="1270000"/>
            <a:ext cx="7589836" cy="5335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084438" y="224718"/>
            <a:ext cx="7850011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800" dirty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2800" dirty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Homogeneous </a:t>
            </a:r>
            <a: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Systems</a:t>
            </a:r>
            <a: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: is the system where</a:t>
            </a:r>
            <a:r>
              <a:rPr lang="en-US" sz="2800" b="0" i="0" u="none" strike="noStrike" cap="none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all </a:t>
            </a:r>
            <a:r>
              <a:rPr lang="en-US" sz="2800" b="0" i="0" u="none" strike="noStrike" cap="none" baseline="0" dirty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equations are set = </a:t>
            </a:r>
            <a:r>
              <a:rPr lang="en-US" sz="2800" b="0" i="0" u="none" strike="noStrike" cap="none" baseline="0" dirty="0" smtClean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0. ( b=0)</a:t>
            </a:r>
            <a:r>
              <a:rPr lang="en-US" sz="2800" b="0" i="0" u="none" strike="noStrike" cap="none" baseline="0" dirty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2800" b="0" i="0" u="none" strike="noStrike" cap="none" baseline="0" dirty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</a:br>
            <a:endParaRPr lang="en-US" sz="2800" b="0" i="0" u="none" strike="noStrike" cap="none" baseline="0" dirty="0">
              <a:solidFill>
                <a:srgbClr val="637F26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1199935" y="2184755"/>
            <a:ext cx="7499349" cy="2738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1" i="0" u="sng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Theorem </a:t>
            </a:r>
            <a:r>
              <a:rPr lang="en-US" sz="3200" b="1" i="0" u="sng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1.2.2  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 homogeneous linear system with more unknowns than equations has infinitely many solutions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rgbClr val="C0654C"/>
                </a:solidFill>
                <a:latin typeface="Cabin"/>
                <a:ea typeface="Cabin"/>
                <a:cs typeface="Cabin"/>
                <a:sym typeface="Cabin"/>
              </a:rPr>
              <a:t>Trace of a matrix</a:t>
            </a:r>
          </a:p>
        </p:txBody>
      </p:sp>
      <p:pic>
        <p:nvPicPr>
          <p:cNvPr id="219" name="Shape 2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752600"/>
            <a:ext cx="8067674" cy="4479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165</Words>
  <Application>Microsoft Macintosh PowerPoint</Application>
  <PresentationFormat>On-screen Show (4:3)</PresentationFormat>
  <Paragraphs>39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Solstice</vt:lpstr>
      <vt:lpstr>1_Solstice</vt:lpstr>
      <vt:lpstr>2_Solstice</vt:lpstr>
      <vt:lpstr>4_Solstice</vt:lpstr>
      <vt:lpstr>Elementary Linear Algebra </vt:lpstr>
      <vt:lpstr> Chapter 1  Systems of Linear Equations  and Matrices</vt:lpstr>
      <vt:lpstr>1.1 Introduction to Systems of Linear Equations</vt:lpstr>
      <vt:lpstr>PowerPoint Presentation</vt:lpstr>
      <vt:lpstr>PowerPoint Presentation</vt:lpstr>
      <vt:lpstr>PowerPoint Presentation</vt:lpstr>
      <vt:lpstr>Linear Systems  in Three Unknowns (Read)</vt:lpstr>
      <vt:lpstr>   Homogeneous Systems: is the system where all equations are set = 0. ( b=0) </vt:lpstr>
      <vt:lpstr>Trace of a matrix</vt:lpstr>
      <vt:lpstr>Transpose of a Matrix  AT</vt:lpstr>
      <vt:lpstr>Transpose Matrix Properties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 dd</cp:lastModifiedBy>
  <cp:revision>11</cp:revision>
  <dcterms:modified xsi:type="dcterms:W3CDTF">2016-01-31T03:47:56Z</dcterms:modified>
</cp:coreProperties>
</file>